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8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2D57E-7AC4-412D-B86C-C52E7B66A1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5F4696-9429-48E5-9D41-B05B4F12FD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2B2535-DDF7-4C1F-818D-0F3D88877887}"/>
              </a:ext>
            </a:extLst>
          </p:cNvPr>
          <p:cNvSpPr>
            <a:spLocks noGrp="1"/>
          </p:cNvSpPr>
          <p:nvPr>
            <p:ph type="dt" sz="half" idx="10"/>
          </p:nvPr>
        </p:nvSpPr>
        <p:spPr/>
        <p:txBody>
          <a:bodyPr/>
          <a:lstStyle/>
          <a:p>
            <a:fld id="{D914B2FB-BB87-49B0-A8C0-BF21661B4603}" type="datetimeFigureOut">
              <a:rPr lang="en-US" smtClean="0"/>
              <a:t>9/14/2019</a:t>
            </a:fld>
            <a:endParaRPr lang="en-US"/>
          </a:p>
        </p:txBody>
      </p:sp>
      <p:sp>
        <p:nvSpPr>
          <p:cNvPr id="5" name="Footer Placeholder 4">
            <a:extLst>
              <a:ext uri="{FF2B5EF4-FFF2-40B4-BE49-F238E27FC236}">
                <a16:creationId xmlns:a16="http://schemas.microsoft.com/office/drawing/2014/main" id="{1FCBFE85-3259-448E-B195-A8E9E2632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AA1B3-4D19-4B3B-9322-60354CEB819C}"/>
              </a:ext>
            </a:extLst>
          </p:cNvPr>
          <p:cNvSpPr>
            <a:spLocks noGrp="1"/>
          </p:cNvSpPr>
          <p:nvPr>
            <p:ph type="sldNum" sz="quarter" idx="12"/>
          </p:nvPr>
        </p:nvSpPr>
        <p:spPr/>
        <p:txBody>
          <a:bodyPr/>
          <a:lstStyle/>
          <a:p>
            <a:fld id="{F5F0B729-CDBC-4A29-AD80-09B65E3071DD}" type="slidenum">
              <a:rPr lang="en-US" smtClean="0"/>
              <a:t>‹#›</a:t>
            </a:fld>
            <a:endParaRPr lang="en-US"/>
          </a:p>
        </p:txBody>
      </p:sp>
    </p:spTree>
    <p:extLst>
      <p:ext uri="{BB962C8B-B14F-4D97-AF65-F5344CB8AC3E}">
        <p14:creationId xmlns:p14="http://schemas.microsoft.com/office/powerpoint/2010/main" val="991466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C1CA8-B0AA-476D-9B18-000B5A264B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C9CE42-D1DA-4588-9B7E-9D8A6657A8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4C2CDB-147F-46FD-AD06-E447CCA23FAC}"/>
              </a:ext>
            </a:extLst>
          </p:cNvPr>
          <p:cNvSpPr>
            <a:spLocks noGrp="1"/>
          </p:cNvSpPr>
          <p:nvPr>
            <p:ph type="dt" sz="half" idx="10"/>
          </p:nvPr>
        </p:nvSpPr>
        <p:spPr/>
        <p:txBody>
          <a:bodyPr/>
          <a:lstStyle/>
          <a:p>
            <a:fld id="{D914B2FB-BB87-49B0-A8C0-BF21661B4603}" type="datetimeFigureOut">
              <a:rPr lang="en-US" smtClean="0"/>
              <a:t>9/14/2019</a:t>
            </a:fld>
            <a:endParaRPr lang="en-US"/>
          </a:p>
        </p:txBody>
      </p:sp>
      <p:sp>
        <p:nvSpPr>
          <p:cNvPr id="5" name="Footer Placeholder 4">
            <a:extLst>
              <a:ext uri="{FF2B5EF4-FFF2-40B4-BE49-F238E27FC236}">
                <a16:creationId xmlns:a16="http://schemas.microsoft.com/office/drawing/2014/main" id="{E300EFB4-0F9C-49DF-B7ED-303A5531B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3B44F7-3748-4186-AA6E-AAB8A4F16CB7}"/>
              </a:ext>
            </a:extLst>
          </p:cNvPr>
          <p:cNvSpPr>
            <a:spLocks noGrp="1"/>
          </p:cNvSpPr>
          <p:nvPr>
            <p:ph type="sldNum" sz="quarter" idx="12"/>
          </p:nvPr>
        </p:nvSpPr>
        <p:spPr/>
        <p:txBody>
          <a:bodyPr/>
          <a:lstStyle/>
          <a:p>
            <a:fld id="{F5F0B729-CDBC-4A29-AD80-09B65E3071DD}" type="slidenum">
              <a:rPr lang="en-US" smtClean="0"/>
              <a:t>‹#›</a:t>
            </a:fld>
            <a:endParaRPr lang="en-US"/>
          </a:p>
        </p:txBody>
      </p:sp>
    </p:spTree>
    <p:extLst>
      <p:ext uri="{BB962C8B-B14F-4D97-AF65-F5344CB8AC3E}">
        <p14:creationId xmlns:p14="http://schemas.microsoft.com/office/powerpoint/2010/main" val="223888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9D8381-6E47-4575-A626-FE8F81E633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1F2473-7153-408F-A2CC-706E138D3F5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98E31-2EBC-4A32-B65E-0B3FAE8CF980}"/>
              </a:ext>
            </a:extLst>
          </p:cNvPr>
          <p:cNvSpPr>
            <a:spLocks noGrp="1"/>
          </p:cNvSpPr>
          <p:nvPr>
            <p:ph type="dt" sz="half" idx="10"/>
          </p:nvPr>
        </p:nvSpPr>
        <p:spPr/>
        <p:txBody>
          <a:bodyPr/>
          <a:lstStyle/>
          <a:p>
            <a:fld id="{D914B2FB-BB87-49B0-A8C0-BF21661B4603}" type="datetimeFigureOut">
              <a:rPr lang="en-US" smtClean="0"/>
              <a:t>9/14/2019</a:t>
            </a:fld>
            <a:endParaRPr lang="en-US"/>
          </a:p>
        </p:txBody>
      </p:sp>
      <p:sp>
        <p:nvSpPr>
          <p:cNvPr id="5" name="Footer Placeholder 4">
            <a:extLst>
              <a:ext uri="{FF2B5EF4-FFF2-40B4-BE49-F238E27FC236}">
                <a16:creationId xmlns:a16="http://schemas.microsoft.com/office/drawing/2014/main" id="{786B99FB-CD2B-46E4-ADB0-8F5149D5E3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425D8-6B10-4BC5-8AF0-6DF9DE6DA103}"/>
              </a:ext>
            </a:extLst>
          </p:cNvPr>
          <p:cNvSpPr>
            <a:spLocks noGrp="1"/>
          </p:cNvSpPr>
          <p:nvPr>
            <p:ph type="sldNum" sz="quarter" idx="12"/>
          </p:nvPr>
        </p:nvSpPr>
        <p:spPr/>
        <p:txBody>
          <a:bodyPr/>
          <a:lstStyle/>
          <a:p>
            <a:fld id="{F5F0B729-CDBC-4A29-AD80-09B65E3071DD}" type="slidenum">
              <a:rPr lang="en-US" smtClean="0"/>
              <a:t>‹#›</a:t>
            </a:fld>
            <a:endParaRPr lang="en-US"/>
          </a:p>
        </p:txBody>
      </p:sp>
    </p:spTree>
    <p:extLst>
      <p:ext uri="{BB962C8B-B14F-4D97-AF65-F5344CB8AC3E}">
        <p14:creationId xmlns:p14="http://schemas.microsoft.com/office/powerpoint/2010/main" val="285219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C4C4-B57B-47CC-9640-A554CB34D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457BA9-C306-4ACD-9F65-24288140CD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73667-DC93-4A42-AB3E-83F74FBC8258}"/>
              </a:ext>
            </a:extLst>
          </p:cNvPr>
          <p:cNvSpPr>
            <a:spLocks noGrp="1"/>
          </p:cNvSpPr>
          <p:nvPr>
            <p:ph type="dt" sz="half" idx="10"/>
          </p:nvPr>
        </p:nvSpPr>
        <p:spPr/>
        <p:txBody>
          <a:bodyPr/>
          <a:lstStyle/>
          <a:p>
            <a:fld id="{D914B2FB-BB87-49B0-A8C0-BF21661B4603}" type="datetimeFigureOut">
              <a:rPr lang="en-US" smtClean="0"/>
              <a:t>9/14/2019</a:t>
            </a:fld>
            <a:endParaRPr lang="en-US"/>
          </a:p>
        </p:txBody>
      </p:sp>
      <p:sp>
        <p:nvSpPr>
          <p:cNvPr id="5" name="Footer Placeholder 4">
            <a:extLst>
              <a:ext uri="{FF2B5EF4-FFF2-40B4-BE49-F238E27FC236}">
                <a16:creationId xmlns:a16="http://schemas.microsoft.com/office/drawing/2014/main" id="{3CEAB016-560F-46D0-A787-DC8C20015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758F7-5F21-4047-AFA3-034243F69A9A}"/>
              </a:ext>
            </a:extLst>
          </p:cNvPr>
          <p:cNvSpPr>
            <a:spLocks noGrp="1"/>
          </p:cNvSpPr>
          <p:nvPr>
            <p:ph type="sldNum" sz="quarter" idx="12"/>
          </p:nvPr>
        </p:nvSpPr>
        <p:spPr/>
        <p:txBody>
          <a:bodyPr/>
          <a:lstStyle/>
          <a:p>
            <a:fld id="{F5F0B729-CDBC-4A29-AD80-09B65E3071DD}" type="slidenum">
              <a:rPr lang="en-US" smtClean="0"/>
              <a:t>‹#›</a:t>
            </a:fld>
            <a:endParaRPr lang="en-US"/>
          </a:p>
        </p:txBody>
      </p:sp>
    </p:spTree>
    <p:extLst>
      <p:ext uri="{BB962C8B-B14F-4D97-AF65-F5344CB8AC3E}">
        <p14:creationId xmlns:p14="http://schemas.microsoft.com/office/powerpoint/2010/main" val="15145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223B1-EB73-43B5-B28A-B2A1123C9D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BC930B-3DA2-4AAC-9DC5-836F980ABC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247F9E-A768-4C18-9EBF-3C9761FF401D}"/>
              </a:ext>
            </a:extLst>
          </p:cNvPr>
          <p:cNvSpPr>
            <a:spLocks noGrp="1"/>
          </p:cNvSpPr>
          <p:nvPr>
            <p:ph type="dt" sz="half" idx="10"/>
          </p:nvPr>
        </p:nvSpPr>
        <p:spPr/>
        <p:txBody>
          <a:bodyPr/>
          <a:lstStyle/>
          <a:p>
            <a:fld id="{D914B2FB-BB87-49B0-A8C0-BF21661B4603}" type="datetimeFigureOut">
              <a:rPr lang="en-US" smtClean="0"/>
              <a:t>9/14/2019</a:t>
            </a:fld>
            <a:endParaRPr lang="en-US"/>
          </a:p>
        </p:txBody>
      </p:sp>
      <p:sp>
        <p:nvSpPr>
          <p:cNvPr id="5" name="Footer Placeholder 4">
            <a:extLst>
              <a:ext uri="{FF2B5EF4-FFF2-40B4-BE49-F238E27FC236}">
                <a16:creationId xmlns:a16="http://schemas.microsoft.com/office/drawing/2014/main" id="{6F5C24C4-53FF-4642-A1E9-D84396799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01BED-5DA1-477A-8CD0-C4FA1C0A190B}"/>
              </a:ext>
            </a:extLst>
          </p:cNvPr>
          <p:cNvSpPr>
            <a:spLocks noGrp="1"/>
          </p:cNvSpPr>
          <p:nvPr>
            <p:ph type="sldNum" sz="quarter" idx="12"/>
          </p:nvPr>
        </p:nvSpPr>
        <p:spPr/>
        <p:txBody>
          <a:bodyPr/>
          <a:lstStyle/>
          <a:p>
            <a:fld id="{F5F0B729-CDBC-4A29-AD80-09B65E3071DD}" type="slidenum">
              <a:rPr lang="en-US" smtClean="0"/>
              <a:t>‹#›</a:t>
            </a:fld>
            <a:endParaRPr lang="en-US"/>
          </a:p>
        </p:txBody>
      </p:sp>
    </p:spTree>
    <p:extLst>
      <p:ext uri="{BB962C8B-B14F-4D97-AF65-F5344CB8AC3E}">
        <p14:creationId xmlns:p14="http://schemas.microsoft.com/office/powerpoint/2010/main" val="418810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BFEF-7DC1-4E36-BD36-C2AD77B1D4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F6F734-F22C-45B7-A183-78BD8060D0D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653CB4-7534-4A1A-99E3-1187312747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DA4192-F5E5-455E-9FD8-9C671C1281EE}"/>
              </a:ext>
            </a:extLst>
          </p:cNvPr>
          <p:cNvSpPr>
            <a:spLocks noGrp="1"/>
          </p:cNvSpPr>
          <p:nvPr>
            <p:ph type="dt" sz="half" idx="10"/>
          </p:nvPr>
        </p:nvSpPr>
        <p:spPr/>
        <p:txBody>
          <a:bodyPr/>
          <a:lstStyle/>
          <a:p>
            <a:fld id="{D914B2FB-BB87-49B0-A8C0-BF21661B4603}" type="datetimeFigureOut">
              <a:rPr lang="en-US" smtClean="0"/>
              <a:t>9/14/2019</a:t>
            </a:fld>
            <a:endParaRPr lang="en-US"/>
          </a:p>
        </p:txBody>
      </p:sp>
      <p:sp>
        <p:nvSpPr>
          <p:cNvPr id="6" name="Footer Placeholder 5">
            <a:extLst>
              <a:ext uri="{FF2B5EF4-FFF2-40B4-BE49-F238E27FC236}">
                <a16:creationId xmlns:a16="http://schemas.microsoft.com/office/drawing/2014/main" id="{34F26EB9-73D9-4220-B225-7DD12790E8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534099-AE20-4DCE-BDBE-0291811A4777}"/>
              </a:ext>
            </a:extLst>
          </p:cNvPr>
          <p:cNvSpPr>
            <a:spLocks noGrp="1"/>
          </p:cNvSpPr>
          <p:nvPr>
            <p:ph type="sldNum" sz="quarter" idx="12"/>
          </p:nvPr>
        </p:nvSpPr>
        <p:spPr/>
        <p:txBody>
          <a:bodyPr/>
          <a:lstStyle/>
          <a:p>
            <a:fld id="{F5F0B729-CDBC-4A29-AD80-09B65E3071DD}" type="slidenum">
              <a:rPr lang="en-US" smtClean="0"/>
              <a:t>‹#›</a:t>
            </a:fld>
            <a:endParaRPr lang="en-US"/>
          </a:p>
        </p:txBody>
      </p:sp>
    </p:spTree>
    <p:extLst>
      <p:ext uri="{BB962C8B-B14F-4D97-AF65-F5344CB8AC3E}">
        <p14:creationId xmlns:p14="http://schemas.microsoft.com/office/powerpoint/2010/main" val="12623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A1AAD-C3AF-43D2-8AD8-275CF7C4BE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98BE5A-1057-43C2-A7F6-EE1DADE0A1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32390A-7160-4B53-BDFD-1C70D55FF3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9A83B8-AB14-4469-AD80-45AA7A83CE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9F2699-E592-4A5B-87D8-F99A16CFBA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E0FDCF-4BFF-4439-8D4D-65E079122CEB}"/>
              </a:ext>
            </a:extLst>
          </p:cNvPr>
          <p:cNvSpPr>
            <a:spLocks noGrp="1"/>
          </p:cNvSpPr>
          <p:nvPr>
            <p:ph type="dt" sz="half" idx="10"/>
          </p:nvPr>
        </p:nvSpPr>
        <p:spPr/>
        <p:txBody>
          <a:bodyPr/>
          <a:lstStyle/>
          <a:p>
            <a:fld id="{D914B2FB-BB87-49B0-A8C0-BF21661B4603}" type="datetimeFigureOut">
              <a:rPr lang="en-US" smtClean="0"/>
              <a:t>9/14/2019</a:t>
            </a:fld>
            <a:endParaRPr lang="en-US"/>
          </a:p>
        </p:txBody>
      </p:sp>
      <p:sp>
        <p:nvSpPr>
          <p:cNvPr id="8" name="Footer Placeholder 7">
            <a:extLst>
              <a:ext uri="{FF2B5EF4-FFF2-40B4-BE49-F238E27FC236}">
                <a16:creationId xmlns:a16="http://schemas.microsoft.com/office/drawing/2014/main" id="{7206D9F2-5EF5-4A54-AB81-3C8AAB01F1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6CB534-5D94-4670-98E0-9F729BEADF32}"/>
              </a:ext>
            </a:extLst>
          </p:cNvPr>
          <p:cNvSpPr>
            <a:spLocks noGrp="1"/>
          </p:cNvSpPr>
          <p:nvPr>
            <p:ph type="sldNum" sz="quarter" idx="12"/>
          </p:nvPr>
        </p:nvSpPr>
        <p:spPr/>
        <p:txBody>
          <a:bodyPr/>
          <a:lstStyle/>
          <a:p>
            <a:fld id="{F5F0B729-CDBC-4A29-AD80-09B65E3071DD}" type="slidenum">
              <a:rPr lang="en-US" smtClean="0"/>
              <a:t>‹#›</a:t>
            </a:fld>
            <a:endParaRPr lang="en-US"/>
          </a:p>
        </p:txBody>
      </p:sp>
    </p:spTree>
    <p:extLst>
      <p:ext uri="{BB962C8B-B14F-4D97-AF65-F5344CB8AC3E}">
        <p14:creationId xmlns:p14="http://schemas.microsoft.com/office/powerpoint/2010/main" val="25273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0D6A1-7864-45C5-9A39-1EA00FB260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FE6253-246F-4207-A61A-68C1E41AB846}"/>
              </a:ext>
            </a:extLst>
          </p:cNvPr>
          <p:cNvSpPr>
            <a:spLocks noGrp="1"/>
          </p:cNvSpPr>
          <p:nvPr>
            <p:ph type="dt" sz="half" idx="10"/>
          </p:nvPr>
        </p:nvSpPr>
        <p:spPr/>
        <p:txBody>
          <a:bodyPr/>
          <a:lstStyle/>
          <a:p>
            <a:fld id="{D914B2FB-BB87-49B0-A8C0-BF21661B4603}" type="datetimeFigureOut">
              <a:rPr lang="en-US" smtClean="0"/>
              <a:t>9/14/2019</a:t>
            </a:fld>
            <a:endParaRPr lang="en-US"/>
          </a:p>
        </p:txBody>
      </p:sp>
      <p:sp>
        <p:nvSpPr>
          <p:cNvPr id="4" name="Footer Placeholder 3">
            <a:extLst>
              <a:ext uri="{FF2B5EF4-FFF2-40B4-BE49-F238E27FC236}">
                <a16:creationId xmlns:a16="http://schemas.microsoft.com/office/drawing/2014/main" id="{249E6977-7288-4307-9ADA-9E190B1DD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461480-CEB4-4EB0-B099-BA743D7A71AA}"/>
              </a:ext>
            </a:extLst>
          </p:cNvPr>
          <p:cNvSpPr>
            <a:spLocks noGrp="1"/>
          </p:cNvSpPr>
          <p:nvPr>
            <p:ph type="sldNum" sz="quarter" idx="12"/>
          </p:nvPr>
        </p:nvSpPr>
        <p:spPr/>
        <p:txBody>
          <a:bodyPr/>
          <a:lstStyle/>
          <a:p>
            <a:fld id="{F5F0B729-CDBC-4A29-AD80-09B65E3071DD}" type="slidenum">
              <a:rPr lang="en-US" smtClean="0"/>
              <a:t>‹#›</a:t>
            </a:fld>
            <a:endParaRPr lang="en-US"/>
          </a:p>
        </p:txBody>
      </p:sp>
    </p:spTree>
    <p:extLst>
      <p:ext uri="{BB962C8B-B14F-4D97-AF65-F5344CB8AC3E}">
        <p14:creationId xmlns:p14="http://schemas.microsoft.com/office/powerpoint/2010/main" val="67161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4D7122-2275-46A0-97B2-49EE526027F1}"/>
              </a:ext>
            </a:extLst>
          </p:cNvPr>
          <p:cNvSpPr>
            <a:spLocks noGrp="1"/>
          </p:cNvSpPr>
          <p:nvPr>
            <p:ph type="dt" sz="half" idx="10"/>
          </p:nvPr>
        </p:nvSpPr>
        <p:spPr/>
        <p:txBody>
          <a:bodyPr/>
          <a:lstStyle/>
          <a:p>
            <a:fld id="{D914B2FB-BB87-49B0-A8C0-BF21661B4603}" type="datetimeFigureOut">
              <a:rPr lang="en-US" smtClean="0"/>
              <a:t>9/14/2019</a:t>
            </a:fld>
            <a:endParaRPr lang="en-US"/>
          </a:p>
        </p:txBody>
      </p:sp>
      <p:sp>
        <p:nvSpPr>
          <p:cNvPr id="3" name="Footer Placeholder 2">
            <a:extLst>
              <a:ext uri="{FF2B5EF4-FFF2-40B4-BE49-F238E27FC236}">
                <a16:creationId xmlns:a16="http://schemas.microsoft.com/office/drawing/2014/main" id="{5E0088D7-CE1A-4452-8405-9FCA5034C1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B38162-EAD1-475E-9FA2-09357DC4320F}"/>
              </a:ext>
            </a:extLst>
          </p:cNvPr>
          <p:cNvSpPr>
            <a:spLocks noGrp="1"/>
          </p:cNvSpPr>
          <p:nvPr>
            <p:ph type="sldNum" sz="quarter" idx="12"/>
          </p:nvPr>
        </p:nvSpPr>
        <p:spPr/>
        <p:txBody>
          <a:bodyPr/>
          <a:lstStyle/>
          <a:p>
            <a:fld id="{F5F0B729-CDBC-4A29-AD80-09B65E3071DD}" type="slidenum">
              <a:rPr lang="en-US" smtClean="0"/>
              <a:t>‹#›</a:t>
            </a:fld>
            <a:endParaRPr lang="en-US"/>
          </a:p>
        </p:txBody>
      </p:sp>
    </p:spTree>
    <p:extLst>
      <p:ext uri="{BB962C8B-B14F-4D97-AF65-F5344CB8AC3E}">
        <p14:creationId xmlns:p14="http://schemas.microsoft.com/office/powerpoint/2010/main" val="360475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6BDD-8306-4604-A836-1FDA579B1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C32372-8DA1-4BC7-85AD-5AA0FBD71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BFD18E-EFCE-4F4A-A356-420DC24F1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5626E9-CF2B-4E0C-A324-1350057DBF04}"/>
              </a:ext>
            </a:extLst>
          </p:cNvPr>
          <p:cNvSpPr>
            <a:spLocks noGrp="1"/>
          </p:cNvSpPr>
          <p:nvPr>
            <p:ph type="dt" sz="half" idx="10"/>
          </p:nvPr>
        </p:nvSpPr>
        <p:spPr/>
        <p:txBody>
          <a:bodyPr/>
          <a:lstStyle/>
          <a:p>
            <a:fld id="{D914B2FB-BB87-49B0-A8C0-BF21661B4603}" type="datetimeFigureOut">
              <a:rPr lang="en-US" smtClean="0"/>
              <a:t>9/14/2019</a:t>
            </a:fld>
            <a:endParaRPr lang="en-US"/>
          </a:p>
        </p:txBody>
      </p:sp>
      <p:sp>
        <p:nvSpPr>
          <p:cNvPr id="6" name="Footer Placeholder 5">
            <a:extLst>
              <a:ext uri="{FF2B5EF4-FFF2-40B4-BE49-F238E27FC236}">
                <a16:creationId xmlns:a16="http://schemas.microsoft.com/office/drawing/2014/main" id="{10D56063-C578-407D-835F-F97F505FF1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99A78A-03B1-4827-8261-564B792C6818}"/>
              </a:ext>
            </a:extLst>
          </p:cNvPr>
          <p:cNvSpPr>
            <a:spLocks noGrp="1"/>
          </p:cNvSpPr>
          <p:nvPr>
            <p:ph type="sldNum" sz="quarter" idx="12"/>
          </p:nvPr>
        </p:nvSpPr>
        <p:spPr/>
        <p:txBody>
          <a:bodyPr/>
          <a:lstStyle/>
          <a:p>
            <a:fld id="{F5F0B729-CDBC-4A29-AD80-09B65E3071DD}" type="slidenum">
              <a:rPr lang="en-US" smtClean="0"/>
              <a:t>‹#›</a:t>
            </a:fld>
            <a:endParaRPr lang="en-US"/>
          </a:p>
        </p:txBody>
      </p:sp>
    </p:spTree>
    <p:extLst>
      <p:ext uri="{BB962C8B-B14F-4D97-AF65-F5344CB8AC3E}">
        <p14:creationId xmlns:p14="http://schemas.microsoft.com/office/powerpoint/2010/main" val="86093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21BD-7DD3-4593-8331-E1C20445BA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1BEDDF-1BB3-4190-8CDE-C47E6BC729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29371F-A241-413C-ACF0-FABDCE6BF8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E8D4D9-8CF0-4F2F-B47D-D4FF7C9ED09A}"/>
              </a:ext>
            </a:extLst>
          </p:cNvPr>
          <p:cNvSpPr>
            <a:spLocks noGrp="1"/>
          </p:cNvSpPr>
          <p:nvPr>
            <p:ph type="dt" sz="half" idx="10"/>
          </p:nvPr>
        </p:nvSpPr>
        <p:spPr/>
        <p:txBody>
          <a:bodyPr/>
          <a:lstStyle/>
          <a:p>
            <a:fld id="{D914B2FB-BB87-49B0-A8C0-BF21661B4603}" type="datetimeFigureOut">
              <a:rPr lang="en-US" smtClean="0"/>
              <a:t>9/14/2019</a:t>
            </a:fld>
            <a:endParaRPr lang="en-US"/>
          </a:p>
        </p:txBody>
      </p:sp>
      <p:sp>
        <p:nvSpPr>
          <p:cNvPr id="6" name="Footer Placeholder 5">
            <a:extLst>
              <a:ext uri="{FF2B5EF4-FFF2-40B4-BE49-F238E27FC236}">
                <a16:creationId xmlns:a16="http://schemas.microsoft.com/office/drawing/2014/main" id="{4D2CEE21-65DF-4E28-A0D8-6DEDA2874E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41C53A-6E0D-4405-A751-614C1805A63A}"/>
              </a:ext>
            </a:extLst>
          </p:cNvPr>
          <p:cNvSpPr>
            <a:spLocks noGrp="1"/>
          </p:cNvSpPr>
          <p:nvPr>
            <p:ph type="sldNum" sz="quarter" idx="12"/>
          </p:nvPr>
        </p:nvSpPr>
        <p:spPr/>
        <p:txBody>
          <a:bodyPr/>
          <a:lstStyle/>
          <a:p>
            <a:fld id="{F5F0B729-CDBC-4A29-AD80-09B65E3071DD}" type="slidenum">
              <a:rPr lang="en-US" smtClean="0"/>
              <a:t>‹#›</a:t>
            </a:fld>
            <a:endParaRPr lang="en-US"/>
          </a:p>
        </p:txBody>
      </p:sp>
    </p:spTree>
    <p:extLst>
      <p:ext uri="{BB962C8B-B14F-4D97-AF65-F5344CB8AC3E}">
        <p14:creationId xmlns:p14="http://schemas.microsoft.com/office/powerpoint/2010/main" val="2284736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E1F0FD-23DD-492D-86A7-85E234E582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2F88A9-37AC-4C92-A28F-FCA4C3B4C8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B3DFCA-CD32-4504-86CE-D7AC1A0634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4B2FB-BB87-49B0-A8C0-BF21661B4603}" type="datetimeFigureOut">
              <a:rPr lang="en-US" smtClean="0"/>
              <a:t>9/14/2019</a:t>
            </a:fld>
            <a:endParaRPr lang="en-US"/>
          </a:p>
        </p:txBody>
      </p:sp>
      <p:sp>
        <p:nvSpPr>
          <p:cNvPr id="5" name="Footer Placeholder 4">
            <a:extLst>
              <a:ext uri="{FF2B5EF4-FFF2-40B4-BE49-F238E27FC236}">
                <a16:creationId xmlns:a16="http://schemas.microsoft.com/office/drawing/2014/main" id="{6B2E3A31-FE57-4515-8B63-AB1212066F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A7D1EE-FEA2-4B0F-B0CE-5993413442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0B729-CDBC-4A29-AD80-09B65E3071DD}" type="slidenum">
              <a:rPr lang="en-US" smtClean="0"/>
              <a:t>‹#›</a:t>
            </a:fld>
            <a:endParaRPr lang="en-US"/>
          </a:p>
        </p:txBody>
      </p:sp>
    </p:spTree>
    <p:extLst>
      <p:ext uri="{BB962C8B-B14F-4D97-AF65-F5344CB8AC3E}">
        <p14:creationId xmlns:p14="http://schemas.microsoft.com/office/powerpoint/2010/main" val="1658216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F7806-B577-4508-8746-9AB6BBAFE516}"/>
              </a:ext>
            </a:extLst>
          </p:cNvPr>
          <p:cNvSpPr>
            <a:spLocks noGrp="1"/>
          </p:cNvSpPr>
          <p:nvPr>
            <p:ph type="ctrTitle"/>
          </p:nvPr>
        </p:nvSpPr>
        <p:spPr/>
        <p:txBody>
          <a:bodyPr/>
          <a:lstStyle/>
          <a:p>
            <a:r>
              <a:rPr lang="en-US" dirty="0"/>
              <a:t>Tweets &amp; Tone</a:t>
            </a:r>
          </a:p>
        </p:txBody>
      </p:sp>
      <p:sp>
        <p:nvSpPr>
          <p:cNvPr id="3" name="Subtitle 2">
            <a:extLst>
              <a:ext uri="{FF2B5EF4-FFF2-40B4-BE49-F238E27FC236}">
                <a16:creationId xmlns:a16="http://schemas.microsoft.com/office/drawing/2014/main" id="{4D480A6F-9A3F-4460-B5F7-35C1B2ADBEF9}"/>
              </a:ext>
            </a:extLst>
          </p:cNvPr>
          <p:cNvSpPr>
            <a:spLocks noGrp="1"/>
          </p:cNvSpPr>
          <p:nvPr>
            <p:ph type="subTitle" idx="1"/>
          </p:nvPr>
        </p:nvSpPr>
        <p:spPr/>
        <p:txBody>
          <a:bodyPr>
            <a:normAutofit/>
          </a:bodyPr>
          <a:lstStyle/>
          <a:p>
            <a:r>
              <a:rPr lang="en-US" sz="4400" dirty="0"/>
              <a:t>Vocab in Context</a:t>
            </a:r>
          </a:p>
          <a:p>
            <a:r>
              <a:rPr lang="en-US" sz="4400" dirty="0"/>
              <a:t>Practice</a:t>
            </a:r>
          </a:p>
        </p:txBody>
      </p:sp>
      <p:pic>
        <p:nvPicPr>
          <p:cNvPr id="5" name="Picture 4" descr="tweet - Yahoo Image Search Results - Mozilla Firefox">
            <a:extLst>
              <a:ext uri="{FF2B5EF4-FFF2-40B4-BE49-F238E27FC236}">
                <a16:creationId xmlns:a16="http://schemas.microsoft.com/office/drawing/2014/main" id="{A52A32B2-4249-41F8-B1CF-652FD9740F67}"/>
              </a:ext>
            </a:extLst>
          </p:cNvPr>
          <p:cNvPicPr>
            <a:picLocks noChangeAspect="1"/>
          </p:cNvPicPr>
          <p:nvPr/>
        </p:nvPicPr>
        <p:blipFill rotWithShape="1">
          <a:blip r:embed="rId2">
            <a:extLst>
              <a:ext uri="{28A0092B-C50C-407E-A947-70E740481C1C}">
                <a14:useLocalDpi xmlns:a14="http://schemas.microsoft.com/office/drawing/2010/main" val="0"/>
              </a:ext>
            </a:extLst>
          </a:blip>
          <a:srcRect l="30492" t="45946" r="54754" b="26876"/>
          <a:stretch/>
        </p:blipFill>
        <p:spPr>
          <a:xfrm>
            <a:off x="1813810" y="2710123"/>
            <a:ext cx="1798820" cy="1783829"/>
          </a:xfrm>
          <a:prstGeom prst="rect">
            <a:avLst/>
          </a:prstGeom>
        </p:spPr>
      </p:pic>
      <p:pic>
        <p:nvPicPr>
          <p:cNvPr id="6" name="Picture 5" descr="tweet - Yahoo Image Search Results - Mozilla Firefox">
            <a:extLst>
              <a:ext uri="{FF2B5EF4-FFF2-40B4-BE49-F238E27FC236}">
                <a16:creationId xmlns:a16="http://schemas.microsoft.com/office/drawing/2014/main" id="{958D3D64-FA85-4673-8AF8-52110EA3EFE1}"/>
              </a:ext>
            </a:extLst>
          </p:cNvPr>
          <p:cNvPicPr>
            <a:picLocks noChangeAspect="1"/>
          </p:cNvPicPr>
          <p:nvPr/>
        </p:nvPicPr>
        <p:blipFill rotWithShape="1">
          <a:blip r:embed="rId2">
            <a:extLst>
              <a:ext uri="{28A0092B-C50C-407E-A947-70E740481C1C}">
                <a14:useLocalDpi xmlns:a14="http://schemas.microsoft.com/office/drawing/2010/main" val="0"/>
              </a:ext>
            </a:extLst>
          </a:blip>
          <a:srcRect l="30492" t="45946" r="54754" b="26876"/>
          <a:stretch/>
        </p:blipFill>
        <p:spPr>
          <a:xfrm>
            <a:off x="8579370" y="2751346"/>
            <a:ext cx="1798820" cy="1783829"/>
          </a:xfrm>
          <a:prstGeom prst="rect">
            <a:avLst/>
          </a:prstGeom>
        </p:spPr>
      </p:pic>
    </p:spTree>
    <p:extLst>
      <p:ext uri="{BB962C8B-B14F-4D97-AF65-F5344CB8AC3E}">
        <p14:creationId xmlns:p14="http://schemas.microsoft.com/office/powerpoint/2010/main" val="300801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98044C-1B18-4C8F-99E1-A2EE94F686DD}"/>
              </a:ext>
            </a:extLst>
          </p:cNvPr>
          <p:cNvSpPr txBox="1"/>
          <p:nvPr/>
        </p:nvSpPr>
        <p:spPr>
          <a:xfrm>
            <a:off x="164892" y="194872"/>
            <a:ext cx="11872210" cy="830997"/>
          </a:xfrm>
          <a:prstGeom prst="rect">
            <a:avLst/>
          </a:prstGeom>
          <a:noFill/>
        </p:spPr>
        <p:txBody>
          <a:bodyPr wrap="square" rtlCol="0">
            <a:spAutoFit/>
          </a:bodyPr>
          <a:lstStyle/>
          <a:p>
            <a:r>
              <a:rPr lang="en-US" sz="2400" b="1" dirty="0">
                <a:solidFill>
                  <a:srgbClr val="0070C0"/>
                </a:solidFill>
              </a:rPr>
              <a:t>CONTEXT:  Kanye West, in spring of 2018, posted tweets in support of President Trump.  John Legend contacted West about this, and West posted their private conversation.</a:t>
            </a:r>
          </a:p>
        </p:txBody>
      </p:sp>
      <p:pic>
        <p:nvPicPr>
          <p:cNvPr id="6" name="Picture 5" descr="Kanye West Posts Texts With John Legend Over His Support of Donald Trump - Mozilla Firefox">
            <a:extLst>
              <a:ext uri="{FF2B5EF4-FFF2-40B4-BE49-F238E27FC236}">
                <a16:creationId xmlns:a16="http://schemas.microsoft.com/office/drawing/2014/main" id="{71C0A2DB-B20F-4027-A1A8-83FD123F4FD9}"/>
              </a:ext>
            </a:extLst>
          </p:cNvPr>
          <p:cNvPicPr>
            <a:picLocks noChangeAspect="1"/>
          </p:cNvPicPr>
          <p:nvPr/>
        </p:nvPicPr>
        <p:blipFill rotWithShape="1">
          <a:blip r:embed="rId2">
            <a:extLst>
              <a:ext uri="{28A0092B-C50C-407E-A947-70E740481C1C}">
                <a14:useLocalDpi xmlns:a14="http://schemas.microsoft.com/office/drawing/2010/main" val="0"/>
              </a:ext>
            </a:extLst>
          </a:blip>
          <a:srcRect l="32951" t="42520" r="47254" b="8605"/>
          <a:stretch/>
        </p:blipFill>
        <p:spPr>
          <a:xfrm>
            <a:off x="299803" y="1019331"/>
            <a:ext cx="4362138" cy="5798124"/>
          </a:xfrm>
          <a:prstGeom prst="rect">
            <a:avLst/>
          </a:prstGeom>
        </p:spPr>
      </p:pic>
      <p:sp>
        <p:nvSpPr>
          <p:cNvPr id="7" name="TextBox 6">
            <a:extLst>
              <a:ext uri="{FF2B5EF4-FFF2-40B4-BE49-F238E27FC236}">
                <a16:creationId xmlns:a16="http://schemas.microsoft.com/office/drawing/2014/main" id="{243E47A4-3DDF-4ADB-8FAC-593F0F29A6A1}"/>
              </a:ext>
            </a:extLst>
          </p:cNvPr>
          <p:cNvSpPr txBox="1"/>
          <p:nvPr/>
        </p:nvSpPr>
        <p:spPr>
          <a:xfrm>
            <a:off x="4946754" y="1499016"/>
            <a:ext cx="6945443" cy="3108543"/>
          </a:xfrm>
          <a:prstGeom prst="rect">
            <a:avLst/>
          </a:prstGeom>
          <a:noFill/>
        </p:spPr>
        <p:txBody>
          <a:bodyPr wrap="square" rtlCol="0">
            <a:spAutoFit/>
          </a:bodyPr>
          <a:lstStyle/>
          <a:p>
            <a:pPr marL="514350" indent="-514350">
              <a:buAutoNum type="arabicPeriod"/>
            </a:pPr>
            <a:r>
              <a:rPr lang="en-US" sz="2800" dirty="0"/>
              <a:t>In the tweet, what word best describes </a:t>
            </a:r>
          </a:p>
          <a:p>
            <a:r>
              <a:rPr lang="en-US" sz="2800" dirty="0"/>
              <a:t>       Legend’s tone?</a:t>
            </a:r>
          </a:p>
          <a:p>
            <a:endParaRPr lang="en-US" sz="2800" dirty="0"/>
          </a:p>
          <a:p>
            <a:pPr marL="1257300" lvl="2" indent="-342900">
              <a:buAutoNum type="alphaUcPeriod"/>
            </a:pPr>
            <a:r>
              <a:rPr lang="en-US" sz="2800" dirty="0"/>
              <a:t>Respectful yet bitter</a:t>
            </a:r>
          </a:p>
          <a:p>
            <a:pPr marL="1257300" lvl="2" indent="-342900">
              <a:buAutoNum type="alphaUcPeriod"/>
            </a:pPr>
            <a:r>
              <a:rPr lang="en-US" sz="2800" dirty="0"/>
              <a:t>Affirming yet cautionary</a:t>
            </a:r>
          </a:p>
          <a:p>
            <a:pPr marL="1257300" lvl="2" indent="-342900">
              <a:buAutoNum type="alphaUcPeriod"/>
            </a:pPr>
            <a:r>
              <a:rPr lang="en-US" sz="2800" dirty="0"/>
              <a:t>Apathetic yet mournful</a:t>
            </a:r>
          </a:p>
          <a:p>
            <a:pPr marL="1257300" lvl="2" indent="-342900">
              <a:buAutoNum type="alphaUcPeriod"/>
            </a:pPr>
            <a:r>
              <a:rPr lang="en-US" sz="2800" dirty="0"/>
              <a:t>Mocking yet hopeful</a:t>
            </a:r>
          </a:p>
        </p:txBody>
      </p:sp>
      <p:sp>
        <p:nvSpPr>
          <p:cNvPr id="2" name="TextBox 1">
            <a:extLst>
              <a:ext uri="{FF2B5EF4-FFF2-40B4-BE49-F238E27FC236}">
                <a16:creationId xmlns:a16="http://schemas.microsoft.com/office/drawing/2014/main" id="{640B9929-5C95-41A1-81C9-F62912707C09}"/>
              </a:ext>
            </a:extLst>
          </p:cNvPr>
          <p:cNvSpPr txBox="1"/>
          <p:nvPr/>
        </p:nvSpPr>
        <p:spPr>
          <a:xfrm>
            <a:off x="8939391" y="6109606"/>
            <a:ext cx="3442995" cy="369332"/>
          </a:xfrm>
          <a:prstGeom prst="rect">
            <a:avLst/>
          </a:prstGeom>
          <a:noFill/>
        </p:spPr>
        <p:txBody>
          <a:bodyPr wrap="square" rtlCol="0">
            <a:spAutoFit/>
          </a:bodyPr>
          <a:lstStyle/>
          <a:p>
            <a:r>
              <a:rPr lang="en-US" i="1" dirty="0">
                <a:highlight>
                  <a:srgbClr val="FFFF00"/>
                </a:highlight>
              </a:rPr>
              <a:t>Answers at end of </a:t>
            </a:r>
            <a:r>
              <a:rPr lang="en-US" i="1" dirty="0" err="1">
                <a:highlight>
                  <a:srgbClr val="FFFF00"/>
                </a:highlight>
              </a:rPr>
              <a:t>powerpoint</a:t>
            </a:r>
            <a:endParaRPr lang="en-US" i="1" dirty="0">
              <a:highlight>
                <a:srgbClr val="FFFF00"/>
              </a:highlight>
            </a:endParaRPr>
          </a:p>
        </p:txBody>
      </p:sp>
    </p:spTree>
    <p:extLst>
      <p:ext uri="{BB962C8B-B14F-4D97-AF65-F5344CB8AC3E}">
        <p14:creationId xmlns:p14="http://schemas.microsoft.com/office/powerpoint/2010/main" val="12434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anye West Posts Texts With John Legend Over His Support of Donald Trump - Mozilla Firefox">
            <a:extLst>
              <a:ext uri="{FF2B5EF4-FFF2-40B4-BE49-F238E27FC236}">
                <a16:creationId xmlns:a16="http://schemas.microsoft.com/office/drawing/2014/main" id="{D7723FCB-F7B5-476B-9F10-C810867FDDFF}"/>
              </a:ext>
            </a:extLst>
          </p:cNvPr>
          <p:cNvPicPr>
            <a:picLocks noChangeAspect="1"/>
          </p:cNvPicPr>
          <p:nvPr/>
        </p:nvPicPr>
        <p:blipFill rotWithShape="1">
          <a:blip r:embed="rId2">
            <a:extLst>
              <a:ext uri="{28A0092B-C50C-407E-A947-70E740481C1C}">
                <a14:useLocalDpi xmlns:a14="http://schemas.microsoft.com/office/drawing/2010/main" val="0"/>
              </a:ext>
            </a:extLst>
          </a:blip>
          <a:srcRect l="38852" t="67643" r="41353" b="15685"/>
          <a:stretch/>
        </p:blipFill>
        <p:spPr>
          <a:xfrm>
            <a:off x="194871" y="869429"/>
            <a:ext cx="6050065" cy="2743200"/>
          </a:xfrm>
          <a:prstGeom prst="rect">
            <a:avLst/>
          </a:prstGeom>
        </p:spPr>
      </p:pic>
      <p:sp>
        <p:nvSpPr>
          <p:cNvPr id="4" name="TextBox 3">
            <a:extLst>
              <a:ext uri="{FF2B5EF4-FFF2-40B4-BE49-F238E27FC236}">
                <a16:creationId xmlns:a16="http://schemas.microsoft.com/office/drawing/2014/main" id="{6F05D9E1-B64C-4FF6-9623-6E5709A44D90}"/>
              </a:ext>
            </a:extLst>
          </p:cNvPr>
          <p:cNvSpPr txBox="1"/>
          <p:nvPr/>
        </p:nvSpPr>
        <p:spPr>
          <a:xfrm>
            <a:off x="854439" y="261610"/>
            <a:ext cx="5736236" cy="523220"/>
          </a:xfrm>
          <a:prstGeom prst="rect">
            <a:avLst/>
          </a:prstGeom>
          <a:noFill/>
        </p:spPr>
        <p:txBody>
          <a:bodyPr wrap="square" rtlCol="0">
            <a:spAutoFit/>
          </a:bodyPr>
          <a:lstStyle/>
          <a:p>
            <a:r>
              <a:rPr lang="en-US" sz="2800" b="1" dirty="0"/>
              <a:t>West’s reply to John Legend</a:t>
            </a:r>
            <a:r>
              <a:rPr lang="en-US" dirty="0"/>
              <a:t>.</a:t>
            </a:r>
          </a:p>
        </p:txBody>
      </p:sp>
      <p:sp>
        <p:nvSpPr>
          <p:cNvPr id="5" name="Rectangle 4">
            <a:extLst>
              <a:ext uri="{FF2B5EF4-FFF2-40B4-BE49-F238E27FC236}">
                <a16:creationId xmlns:a16="http://schemas.microsoft.com/office/drawing/2014/main" id="{DEDAAB57-AE24-4EA9-A697-653B47C1358F}"/>
              </a:ext>
            </a:extLst>
          </p:cNvPr>
          <p:cNvSpPr/>
          <p:nvPr/>
        </p:nvSpPr>
        <p:spPr>
          <a:xfrm>
            <a:off x="6244936" y="1178880"/>
            <a:ext cx="6050065" cy="3046988"/>
          </a:xfrm>
          <a:prstGeom prst="rect">
            <a:avLst/>
          </a:prstGeom>
        </p:spPr>
        <p:txBody>
          <a:bodyPr wrap="square">
            <a:spAutoFit/>
          </a:bodyPr>
          <a:lstStyle/>
          <a:p>
            <a:r>
              <a:rPr lang="en-US" sz="3200" dirty="0"/>
              <a:t>2. In the tweet, what word best </a:t>
            </a:r>
          </a:p>
          <a:p>
            <a:r>
              <a:rPr lang="en-US" sz="3200" dirty="0"/>
              <a:t>    describes West’s tone?</a:t>
            </a:r>
          </a:p>
          <a:p>
            <a:pPr marL="1257300" lvl="2" indent="-342900">
              <a:buAutoNum type="alphaUcPeriod"/>
            </a:pPr>
            <a:r>
              <a:rPr lang="en-US" sz="3200" dirty="0"/>
              <a:t>Angrily sarcastic</a:t>
            </a:r>
          </a:p>
          <a:p>
            <a:pPr marL="1257300" lvl="2" indent="-342900">
              <a:buAutoNum type="alphaUcPeriod"/>
            </a:pPr>
            <a:r>
              <a:rPr lang="en-US" sz="3200" dirty="0"/>
              <a:t>Furious yet compliant</a:t>
            </a:r>
          </a:p>
          <a:p>
            <a:pPr marL="1257300" lvl="2" indent="-342900">
              <a:buAutoNum type="alphaUcPeriod"/>
            </a:pPr>
            <a:r>
              <a:rPr lang="en-US" sz="3200" dirty="0"/>
              <a:t>Indifferent and detached</a:t>
            </a:r>
          </a:p>
          <a:p>
            <a:pPr marL="1257300" lvl="2" indent="-342900">
              <a:buAutoNum type="alphaUcPeriod"/>
            </a:pPr>
            <a:r>
              <a:rPr lang="en-US" sz="3200" dirty="0"/>
              <a:t>Respectfully dismissive</a:t>
            </a:r>
          </a:p>
        </p:txBody>
      </p:sp>
      <p:sp>
        <p:nvSpPr>
          <p:cNvPr id="7" name="TextBox 6">
            <a:extLst>
              <a:ext uri="{FF2B5EF4-FFF2-40B4-BE49-F238E27FC236}">
                <a16:creationId xmlns:a16="http://schemas.microsoft.com/office/drawing/2014/main" id="{84653ECE-3D3E-4D52-B28A-EE55546E7073}"/>
              </a:ext>
            </a:extLst>
          </p:cNvPr>
          <p:cNvSpPr txBox="1"/>
          <p:nvPr/>
        </p:nvSpPr>
        <p:spPr>
          <a:xfrm>
            <a:off x="8939391" y="6109606"/>
            <a:ext cx="3442995" cy="369332"/>
          </a:xfrm>
          <a:prstGeom prst="rect">
            <a:avLst/>
          </a:prstGeom>
          <a:noFill/>
        </p:spPr>
        <p:txBody>
          <a:bodyPr wrap="square" rtlCol="0">
            <a:spAutoFit/>
          </a:bodyPr>
          <a:lstStyle/>
          <a:p>
            <a:r>
              <a:rPr lang="en-US" i="1" dirty="0">
                <a:highlight>
                  <a:srgbClr val="FFFF00"/>
                </a:highlight>
              </a:rPr>
              <a:t>Answers at end of </a:t>
            </a:r>
            <a:r>
              <a:rPr lang="en-US" i="1" dirty="0" err="1">
                <a:highlight>
                  <a:srgbClr val="FFFF00"/>
                </a:highlight>
              </a:rPr>
              <a:t>powerpoint</a:t>
            </a:r>
            <a:endParaRPr lang="en-US" i="1" dirty="0">
              <a:highlight>
                <a:srgbClr val="FFFF00"/>
              </a:highlight>
            </a:endParaRPr>
          </a:p>
        </p:txBody>
      </p:sp>
    </p:spTree>
    <p:extLst>
      <p:ext uri="{BB962C8B-B14F-4D97-AF65-F5344CB8AC3E}">
        <p14:creationId xmlns:p14="http://schemas.microsoft.com/office/powerpoint/2010/main" val="8416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95F805-60C8-423E-BEBE-0049D615CD15}"/>
              </a:ext>
            </a:extLst>
          </p:cNvPr>
          <p:cNvSpPr/>
          <p:nvPr/>
        </p:nvSpPr>
        <p:spPr>
          <a:xfrm>
            <a:off x="639580" y="269744"/>
            <a:ext cx="10912839" cy="5386090"/>
          </a:xfrm>
          <a:prstGeom prst="rect">
            <a:avLst/>
          </a:prstGeom>
        </p:spPr>
        <p:txBody>
          <a:bodyPr wrap="square">
            <a:sp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Vocab in context:</a:t>
            </a:r>
          </a:p>
          <a:p>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latin typeface="Calibri" panose="020F0502020204030204" pitchFamily="34" charset="0"/>
                <a:ea typeface="Calibri" panose="020F0502020204030204" pitchFamily="34" charset="0"/>
                <a:cs typeface="Times New Roman" panose="02020603050405020304" pitchFamily="18" charset="0"/>
              </a:rPr>
              <a:t>3. With so much stark white—the walls, the tiles, the furniture—</a:t>
            </a:r>
          </a:p>
          <a:p>
            <a:r>
              <a:rPr lang="en-US" sz="3200" dirty="0">
                <a:latin typeface="Calibri" panose="020F0502020204030204" pitchFamily="34" charset="0"/>
                <a:ea typeface="Calibri" panose="020F0502020204030204" pitchFamily="34" charset="0"/>
                <a:cs typeface="Times New Roman" panose="02020603050405020304" pitchFamily="18" charset="0"/>
              </a:rPr>
              <a:t>     the interior decorator decided to </a:t>
            </a:r>
            <a:r>
              <a:rPr lang="en-US" sz="3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pepper</a:t>
            </a:r>
            <a:r>
              <a:rPr lang="en-US" sz="3200" dirty="0">
                <a:latin typeface="Calibri" panose="020F0502020204030204" pitchFamily="34" charset="0"/>
                <a:ea typeface="Calibri" panose="020F0502020204030204" pitchFamily="34" charset="0"/>
                <a:cs typeface="Times New Roman" panose="02020603050405020304" pitchFamily="18" charset="0"/>
              </a:rPr>
              <a:t> the house with pops  </a:t>
            </a:r>
          </a:p>
          <a:p>
            <a:r>
              <a:rPr lang="en-US" sz="3200" dirty="0">
                <a:latin typeface="Calibri" panose="020F0502020204030204" pitchFamily="34" charset="0"/>
                <a:ea typeface="Calibri" panose="020F0502020204030204" pitchFamily="34" charset="0"/>
                <a:cs typeface="Times New Roman" panose="02020603050405020304" pitchFamily="18" charset="0"/>
              </a:rPr>
              <a:t>     of color just to break it up.</a:t>
            </a:r>
          </a:p>
          <a:p>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latin typeface="Calibri" panose="020F0502020204030204" pitchFamily="34" charset="0"/>
                <a:ea typeface="Calibri" panose="020F0502020204030204" pitchFamily="34" charset="0"/>
                <a:cs typeface="Times New Roman" panose="02020603050405020304" pitchFamily="18" charset="0"/>
              </a:rPr>
              <a:t>	In context the word “pepper” most nearly means…</a:t>
            </a:r>
          </a:p>
          <a:p>
            <a:pPr marL="1714500" lvl="3" indent="-342900">
              <a:buFont typeface="+mj-lt"/>
              <a:buAutoNum type="alphaUcParenR"/>
            </a:pPr>
            <a:r>
              <a:rPr lang="en-US" sz="3200" dirty="0">
                <a:latin typeface="Calibri" panose="020F0502020204030204" pitchFamily="34" charset="0"/>
                <a:ea typeface="Calibri" panose="020F0502020204030204" pitchFamily="34" charset="0"/>
                <a:cs typeface="Times New Roman" panose="02020603050405020304" pitchFamily="18" charset="0"/>
              </a:rPr>
              <a:t>bombard</a:t>
            </a:r>
          </a:p>
          <a:p>
            <a:pPr marL="1714500" lvl="3" indent="-342900">
              <a:buFont typeface="+mj-lt"/>
              <a:buAutoNum type="alphaUcParenR"/>
            </a:pPr>
            <a:r>
              <a:rPr lang="en-US" sz="3200" dirty="0">
                <a:latin typeface="Calibri" panose="020F0502020204030204" pitchFamily="34" charset="0"/>
                <a:ea typeface="Calibri" panose="020F0502020204030204" pitchFamily="34" charset="0"/>
                <a:cs typeface="Times New Roman" panose="02020603050405020304" pitchFamily="18" charset="0"/>
              </a:rPr>
              <a:t>Vegetable</a:t>
            </a:r>
          </a:p>
          <a:p>
            <a:pPr marL="1714500" lvl="3" indent="-342900">
              <a:buFont typeface="+mj-lt"/>
              <a:buAutoNum type="alphaUcParenR"/>
            </a:pPr>
            <a:r>
              <a:rPr lang="en-US" sz="3200" dirty="0">
                <a:latin typeface="Calibri" panose="020F0502020204030204" pitchFamily="34" charset="0"/>
                <a:ea typeface="Calibri" panose="020F0502020204030204" pitchFamily="34" charset="0"/>
                <a:cs typeface="Times New Roman" panose="02020603050405020304" pitchFamily="18" charset="0"/>
              </a:rPr>
              <a:t>Accent</a:t>
            </a:r>
          </a:p>
          <a:p>
            <a:pPr marL="1714500" lvl="3" indent="-342900">
              <a:buFont typeface="+mj-lt"/>
              <a:buAutoNum type="alphaUcParenR"/>
            </a:pPr>
            <a:r>
              <a:rPr lang="en-US" sz="3200" dirty="0">
                <a:latin typeface="Calibri" panose="020F0502020204030204" pitchFamily="34" charset="0"/>
                <a:ea typeface="Calibri" panose="020F0502020204030204" pitchFamily="34" charset="0"/>
                <a:cs typeface="Times New Roman" panose="02020603050405020304" pitchFamily="18" charset="0"/>
              </a:rPr>
              <a:t>Calm </a:t>
            </a:r>
          </a:p>
        </p:txBody>
      </p:sp>
      <p:sp>
        <p:nvSpPr>
          <p:cNvPr id="4" name="TextBox 3">
            <a:extLst>
              <a:ext uri="{FF2B5EF4-FFF2-40B4-BE49-F238E27FC236}">
                <a16:creationId xmlns:a16="http://schemas.microsoft.com/office/drawing/2014/main" id="{89882DB0-A6AF-464D-B9AD-20DA6F84B696}"/>
              </a:ext>
            </a:extLst>
          </p:cNvPr>
          <p:cNvSpPr txBox="1"/>
          <p:nvPr/>
        </p:nvSpPr>
        <p:spPr>
          <a:xfrm>
            <a:off x="8939391" y="6109606"/>
            <a:ext cx="3442995" cy="369332"/>
          </a:xfrm>
          <a:prstGeom prst="rect">
            <a:avLst/>
          </a:prstGeom>
          <a:noFill/>
        </p:spPr>
        <p:txBody>
          <a:bodyPr wrap="square" rtlCol="0">
            <a:spAutoFit/>
          </a:bodyPr>
          <a:lstStyle/>
          <a:p>
            <a:r>
              <a:rPr lang="en-US" i="1" dirty="0">
                <a:highlight>
                  <a:srgbClr val="FFFF00"/>
                </a:highlight>
              </a:rPr>
              <a:t>Answers at end of </a:t>
            </a:r>
            <a:r>
              <a:rPr lang="en-US" i="1" dirty="0" err="1">
                <a:highlight>
                  <a:srgbClr val="FFFF00"/>
                </a:highlight>
              </a:rPr>
              <a:t>powerpoint</a:t>
            </a:r>
            <a:endParaRPr lang="en-US" i="1" dirty="0">
              <a:highlight>
                <a:srgbClr val="FFFF00"/>
              </a:highlight>
            </a:endParaRPr>
          </a:p>
        </p:txBody>
      </p:sp>
    </p:spTree>
    <p:extLst>
      <p:ext uri="{BB962C8B-B14F-4D97-AF65-F5344CB8AC3E}">
        <p14:creationId xmlns:p14="http://schemas.microsoft.com/office/powerpoint/2010/main" val="2412592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social media post&#10;&#10;Description automatically generated">
            <a:extLst>
              <a:ext uri="{FF2B5EF4-FFF2-40B4-BE49-F238E27FC236}">
                <a16:creationId xmlns:a16="http://schemas.microsoft.com/office/drawing/2014/main" id="{BCADEFA4-DFED-4378-AF57-5926C23F6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8296" y="349877"/>
            <a:ext cx="5435408" cy="3222876"/>
          </a:xfrm>
          <a:prstGeom prst="rect">
            <a:avLst/>
          </a:prstGeom>
        </p:spPr>
      </p:pic>
      <p:sp>
        <p:nvSpPr>
          <p:cNvPr id="4" name="TextBox 3">
            <a:extLst>
              <a:ext uri="{FF2B5EF4-FFF2-40B4-BE49-F238E27FC236}">
                <a16:creationId xmlns:a16="http://schemas.microsoft.com/office/drawing/2014/main" id="{F2745F61-A13A-4760-BC22-A0D24839984F}"/>
              </a:ext>
            </a:extLst>
          </p:cNvPr>
          <p:cNvSpPr txBox="1"/>
          <p:nvPr/>
        </p:nvSpPr>
        <p:spPr>
          <a:xfrm>
            <a:off x="340468" y="243191"/>
            <a:ext cx="4727643" cy="369332"/>
          </a:xfrm>
          <a:prstGeom prst="rect">
            <a:avLst/>
          </a:prstGeom>
          <a:noFill/>
        </p:spPr>
        <p:txBody>
          <a:bodyPr wrap="square" rtlCol="0">
            <a:spAutoFit/>
          </a:bodyPr>
          <a:lstStyle/>
          <a:p>
            <a:r>
              <a:rPr lang="en-US" b="1" dirty="0"/>
              <a:t>VOCAB in CONTEXT                  4.</a:t>
            </a:r>
          </a:p>
        </p:txBody>
      </p:sp>
      <p:pic>
        <p:nvPicPr>
          <p:cNvPr id="6" name="Picture 5" descr="A screenshot of a cell phone&#10;&#10;Description automatically generated">
            <a:extLst>
              <a:ext uri="{FF2B5EF4-FFF2-40B4-BE49-F238E27FC236}">
                <a16:creationId xmlns:a16="http://schemas.microsoft.com/office/drawing/2014/main" id="{8501654E-03BC-4A6B-B84F-0FCE40BFF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4008" y="3956995"/>
            <a:ext cx="5663983" cy="2657814"/>
          </a:xfrm>
          <a:prstGeom prst="rect">
            <a:avLst/>
          </a:prstGeom>
        </p:spPr>
      </p:pic>
      <p:sp>
        <p:nvSpPr>
          <p:cNvPr id="7" name="Rectangle 6">
            <a:extLst>
              <a:ext uri="{FF2B5EF4-FFF2-40B4-BE49-F238E27FC236}">
                <a16:creationId xmlns:a16="http://schemas.microsoft.com/office/drawing/2014/main" id="{EF5C90A3-6DF5-40D9-BCCB-A56EDC075CBA}"/>
              </a:ext>
            </a:extLst>
          </p:cNvPr>
          <p:cNvSpPr/>
          <p:nvPr/>
        </p:nvSpPr>
        <p:spPr>
          <a:xfrm>
            <a:off x="3589506" y="4231532"/>
            <a:ext cx="330741" cy="2529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0E020F2-E5C7-422D-BE8F-A3BFADCBDEE0}"/>
              </a:ext>
            </a:extLst>
          </p:cNvPr>
          <p:cNvSpPr txBox="1"/>
          <p:nvPr/>
        </p:nvSpPr>
        <p:spPr>
          <a:xfrm>
            <a:off x="8939391" y="6109606"/>
            <a:ext cx="3442995" cy="369332"/>
          </a:xfrm>
          <a:prstGeom prst="rect">
            <a:avLst/>
          </a:prstGeom>
          <a:noFill/>
        </p:spPr>
        <p:txBody>
          <a:bodyPr wrap="square" rtlCol="0">
            <a:spAutoFit/>
          </a:bodyPr>
          <a:lstStyle/>
          <a:p>
            <a:r>
              <a:rPr lang="en-US" i="1" dirty="0">
                <a:highlight>
                  <a:srgbClr val="FFFF00"/>
                </a:highlight>
              </a:rPr>
              <a:t>Answers at end of </a:t>
            </a:r>
            <a:r>
              <a:rPr lang="en-US" i="1" dirty="0" err="1">
                <a:highlight>
                  <a:srgbClr val="FFFF00"/>
                </a:highlight>
              </a:rPr>
              <a:t>powerpoint</a:t>
            </a:r>
            <a:endParaRPr lang="en-US" i="1" dirty="0">
              <a:highlight>
                <a:srgbClr val="FFFF00"/>
              </a:highlight>
            </a:endParaRPr>
          </a:p>
        </p:txBody>
      </p:sp>
    </p:spTree>
    <p:extLst>
      <p:ext uri="{BB962C8B-B14F-4D97-AF65-F5344CB8AC3E}">
        <p14:creationId xmlns:p14="http://schemas.microsoft.com/office/powerpoint/2010/main" val="356115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62F0C7-8BD2-4D68-94C3-369D93DB3EF3}"/>
              </a:ext>
            </a:extLst>
          </p:cNvPr>
          <p:cNvSpPr txBox="1"/>
          <p:nvPr/>
        </p:nvSpPr>
        <p:spPr>
          <a:xfrm>
            <a:off x="236816" y="151179"/>
            <a:ext cx="11718367" cy="6555641"/>
          </a:xfrm>
          <a:prstGeom prst="rect">
            <a:avLst/>
          </a:prstGeom>
          <a:noFill/>
        </p:spPr>
        <p:txBody>
          <a:bodyPr wrap="square" rtlCol="0">
            <a:spAutoFit/>
          </a:bodyPr>
          <a:lstStyle/>
          <a:p>
            <a:r>
              <a:rPr lang="en-US" sz="2800" dirty="0"/>
              <a:t>ANSWERS:</a:t>
            </a:r>
          </a:p>
          <a:p>
            <a:pPr marL="342900" indent="-342900">
              <a:buAutoNum type="arabicPeriod"/>
            </a:pPr>
            <a:r>
              <a:rPr lang="en-US" sz="2800" dirty="0">
                <a:highlight>
                  <a:srgbClr val="FFFF00"/>
                </a:highlight>
              </a:rPr>
              <a:t>B</a:t>
            </a:r>
            <a:r>
              <a:rPr lang="en-US" sz="2800" dirty="0"/>
              <a:t>:  Legend acknowledges West’s talent, but warns West that his celebrity status is powerful.  Legend wants West to consider how his words/actions can impact others, especially people of color.</a:t>
            </a:r>
          </a:p>
          <a:p>
            <a:pPr marL="342900" indent="-342900">
              <a:buAutoNum type="arabicPeriod"/>
            </a:pPr>
            <a:endParaRPr lang="en-US" sz="2800" dirty="0"/>
          </a:p>
          <a:p>
            <a:pPr marL="342900" indent="-342900">
              <a:buAutoNum type="arabicPeriod"/>
            </a:pPr>
            <a:r>
              <a:rPr lang="en-US" sz="2800" dirty="0">
                <a:highlight>
                  <a:srgbClr val="FFFF00"/>
                </a:highlight>
              </a:rPr>
              <a:t>D</a:t>
            </a:r>
            <a:r>
              <a:rPr lang="en-US" sz="2800" dirty="0"/>
              <a:t>:  West makes it clear, in an appropriate, polite way, that he is his own man; West reflects his feeling that Legend is trying to manipulate him, so West pushes back.</a:t>
            </a:r>
          </a:p>
          <a:p>
            <a:pPr marL="342900" indent="-342900">
              <a:buAutoNum type="arabicPeriod"/>
            </a:pPr>
            <a:endParaRPr lang="en-US" sz="2800" dirty="0"/>
          </a:p>
          <a:p>
            <a:pPr marL="342900" indent="-342900">
              <a:buAutoNum type="arabicPeriod"/>
            </a:pPr>
            <a:r>
              <a:rPr lang="en-US" sz="2800" dirty="0">
                <a:highlight>
                  <a:srgbClr val="FFFF00"/>
                </a:highlight>
              </a:rPr>
              <a:t>C</a:t>
            </a:r>
            <a:r>
              <a:rPr lang="en-US" sz="2800" dirty="0"/>
              <a:t>: In this passage the “pops of color” will accent, or give emphasis, in a room that is otherwise all white; the color will break up that monochromatic look.</a:t>
            </a:r>
          </a:p>
          <a:p>
            <a:pPr marL="342900" indent="-342900">
              <a:buAutoNum type="arabicPeriod"/>
            </a:pPr>
            <a:endParaRPr lang="en-US" sz="2800" dirty="0"/>
          </a:p>
          <a:p>
            <a:pPr marL="342900" indent="-342900">
              <a:buAutoNum type="arabicPeriod"/>
            </a:pPr>
            <a:r>
              <a:rPr lang="en-US" sz="2800" dirty="0">
                <a:highlight>
                  <a:srgbClr val="FFFF00"/>
                </a:highlight>
              </a:rPr>
              <a:t>C</a:t>
            </a:r>
            <a:r>
              <a:rPr lang="en-US" sz="2800" dirty="0"/>
              <a:t>. In this sentence “credit” means something like “trust” because the demographers are the ones providing data to suggest that the public transportation is on the upswing. If we trust them, the trend is real. </a:t>
            </a:r>
          </a:p>
        </p:txBody>
      </p:sp>
    </p:spTree>
    <p:extLst>
      <p:ext uri="{BB962C8B-B14F-4D97-AF65-F5344CB8AC3E}">
        <p14:creationId xmlns:p14="http://schemas.microsoft.com/office/powerpoint/2010/main" val="1560026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304</Words>
  <Application>Microsoft Office PowerPoint</Application>
  <PresentationFormat>Widescreen</PresentationFormat>
  <Paragraphs>42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Tweets &amp; Tone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Tweet Tone</dc:title>
  <dc:creator>REMAR, COLLEEN</dc:creator>
  <cp:lastModifiedBy>princess_pd@yahoo.com</cp:lastModifiedBy>
  <cp:revision>6</cp:revision>
  <dcterms:created xsi:type="dcterms:W3CDTF">2018-04-30T16:19:46Z</dcterms:created>
  <dcterms:modified xsi:type="dcterms:W3CDTF">2019-09-14T18:47:03Z</dcterms:modified>
</cp:coreProperties>
</file>